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8"/>
  </p:notesMasterIdLst>
  <p:sldIdLst>
    <p:sldId id="256" r:id="rId2"/>
    <p:sldId id="257" r:id="rId3"/>
    <p:sldId id="308" r:id="rId4"/>
    <p:sldId id="309" r:id="rId5"/>
    <p:sldId id="311" r:id="rId6"/>
    <p:sldId id="317" r:id="rId7"/>
    <p:sldId id="318" r:id="rId8"/>
    <p:sldId id="397" r:id="rId9"/>
    <p:sldId id="398" r:id="rId10"/>
    <p:sldId id="363" r:id="rId11"/>
    <p:sldId id="374" r:id="rId12"/>
    <p:sldId id="373" r:id="rId13"/>
    <p:sldId id="372" r:id="rId14"/>
    <p:sldId id="371" r:id="rId15"/>
    <p:sldId id="370" r:id="rId16"/>
    <p:sldId id="369" r:id="rId17"/>
    <p:sldId id="368" r:id="rId18"/>
    <p:sldId id="367" r:id="rId19"/>
    <p:sldId id="366" r:id="rId20"/>
    <p:sldId id="365" r:id="rId21"/>
    <p:sldId id="364" r:id="rId22"/>
    <p:sldId id="416" r:id="rId23"/>
    <p:sldId id="415" r:id="rId24"/>
    <p:sldId id="362" r:id="rId25"/>
    <p:sldId id="375" r:id="rId26"/>
    <p:sldId id="377" r:id="rId27"/>
    <p:sldId id="378" r:id="rId28"/>
    <p:sldId id="379" r:id="rId29"/>
    <p:sldId id="399" r:id="rId30"/>
    <p:sldId id="396" r:id="rId31"/>
    <p:sldId id="401" r:id="rId32"/>
    <p:sldId id="319" r:id="rId33"/>
    <p:sldId id="402" r:id="rId34"/>
    <p:sldId id="406" r:id="rId35"/>
    <p:sldId id="407" r:id="rId36"/>
    <p:sldId id="410" r:id="rId37"/>
    <p:sldId id="408" r:id="rId38"/>
    <p:sldId id="409" r:id="rId39"/>
    <p:sldId id="411" r:id="rId40"/>
    <p:sldId id="412" r:id="rId41"/>
    <p:sldId id="413" r:id="rId42"/>
    <p:sldId id="414" r:id="rId43"/>
    <p:sldId id="400" r:id="rId44"/>
    <p:sldId id="320" r:id="rId45"/>
    <p:sldId id="323" r:id="rId46"/>
    <p:sldId id="32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4</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103877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Tour of </a:t>
            </a:r>
            <a:r>
              <a:rPr lang="en-US" dirty="0" err="1"/>
              <a:t>spyder</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79072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270877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023784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849806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115989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1936993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984213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1954188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331622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3123551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41</a:t>
            </a:fld>
            <a:endParaRPr lang="en-US"/>
          </a:p>
        </p:txBody>
      </p:sp>
    </p:spTree>
    <p:extLst>
      <p:ext uri="{BB962C8B-B14F-4D97-AF65-F5344CB8AC3E}">
        <p14:creationId xmlns:p14="http://schemas.microsoft.com/office/powerpoint/2010/main" val="412865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42</a:t>
            </a:fld>
            <a:endParaRPr lang="en-US"/>
          </a:p>
        </p:txBody>
      </p:sp>
    </p:spTree>
    <p:extLst>
      <p:ext uri="{BB962C8B-B14F-4D97-AF65-F5344CB8AC3E}">
        <p14:creationId xmlns:p14="http://schemas.microsoft.com/office/powerpoint/2010/main" val="124034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2329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1583441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12/11/23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pyder-ide.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 to Python programming language </a:t>
            </a:r>
          </a:p>
          <a:p>
            <a:r>
              <a:rPr lang="en-US" sz="2400" dirty="0"/>
              <a:t>Intro to pair programming </a:t>
            </a:r>
          </a:p>
          <a:p>
            <a:r>
              <a:rPr lang="en-US" sz="2400" dirty="0"/>
              <a:t>Intro to Spyder</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nchor="t">
            <a:normAutofit/>
          </a:bodyPr>
          <a:lstStyle/>
          <a:p>
            <a:r>
              <a:rPr lang="en-US" sz="2800" dirty="0"/>
              <a:t>Think about an ATM – how can you break the entire programming project of a ATM into smaller chunks? </a:t>
            </a:r>
          </a:p>
        </p:txBody>
      </p:sp>
    </p:spTree>
    <p:extLst>
      <p:ext uri="{BB962C8B-B14F-4D97-AF65-F5344CB8AC3E}">
        <p14:creationId xmlns:p14="http://schemas.microsoft.com/office/powerpoint/2010/main" val="2703352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0509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a:latin typeface="Courier" pitchFamily="2" charset="0"/>
              </a:rPr>
              <a:t>Spyder</a:t>
            </a:r>
          </a:p>
        </p:txBody>
      </p:sp>
      <p:sp>
        <p:nvSpPr>
          <p:cNvPr id="4" name="Content Placeholder 3">
            <a:extLst>
              <a:ext uri="{FF2B5EF4-FFF2-40B4-BE49-F238E27FC236}">
                <a16:creationId xmlns:a16="http://schemas.microsoft.com/office/drawing/2014/main" id="{F4FABFEA-7BBB-8C51-0E97-0D2599DD08E1}"/>
              </a:ext>
            </a:extLst>
          </p:cNvPr>
          <p:cNvSpPr>
            <a:spLocks noGrp="1"/>
          </p:cNvSpPr>
          <p:nvPr>
            <p:ph idx="1"/>
          </p:nvPr>
        </p:nvSpPr>
        <p:spPr/>
        <p:txBody>
          <a:bodyPr anchor="t">
            <a:normAutofit/>
          </a:bodyPr>
          <a:lstStyle/>
          <a:p>
            <a:r>
              <a:rPr lang="en-US" sz="2400" dirty="0"/>
              <a:t>We will code in Spyder, an Integrated Development Environment (IDE) for Python</a:t>
            </a:r>
          </a:p>
          <a:p>
            <a:r>
              <a:rPr lang="en-US" sz="2400" dirty="0"/>
              <a:t>You can download Spyder here: </a:t>
            </a:r>
            <a:r>
              <a:rPr lang="en-US" sz="2400" dirty="0">
                <a:hlinkClick r:id="rId3"/>
              </a:rPr>
              <a:t>https://www.spyder-ide.org/</a:t>
            </a:r>
            <a:r>
              <a:rPr lang="en-US" sz="2400" dirty="0"/>
              <a:t> </a:t>
            </a:r>
          </a:p>
        </p:txBody>
      </p:sp>
    </p:spTree>
    <p:extLst>
      <p:ext uri="{BB962C8B-B14F-4D97-AF65-F5344CB8AC3E}">
        <p14:creationId xmlns:p14="http://schemas.microsoft.com/office/powerpoint/2010/main" val="2755393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F96A-3044-CB93-6ADE-C5349B97737A}"/>
              </a:ext>
            </a:extLst>
          </p:cNvPr>
          <p:cNvSpPr>
            <a:spLocks noGrp="1"/>
          </p:cNvSpPr>
          <p:nvPr>
            <p:ph type="title"/>
          </p:nvPr>
        </p:nvSpPr>
        <p:spPr/>
        <p:txBody>
          <a:bodyPr/>
          <a:lstStyle/>
          <a:p>
            <a:r>
              <a:rPr lang="en-US" dirty="0"/>
              <a:t>Variables</a:t>
            </a:r>
          </a:p>
        </p:txBody>
      </p:sp>
      <p:sp>
        <p:nvSpPr>
          <p:cNvPr id="3" name="Text Placeholder 2">
            <a:extLst>
              <a:ext uri="{FF2B5EF4-FFF2-40B4-BE49-F238E27FC236}">
                <a16:creationId xmlns:a16="http://schemas.microsoft.com/office/drawing/2014/main" id="{2C78DD18-BAA8-2F4A-A593-14427DDE7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07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7" name="Dodecagon 16">
            <a:extLst>
              <a:ext uri="{FF2B5EF4-FFF2-40B4-BE49-F238E27FC236}">
                <a16:creationId xmlns:a16="http://schemas.microsoft.com/office/drawing/2014/main" id="{B2E8EF41-4EE8-5EFE-20F3-92B601CE494E}"/>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E19D40E8-F31B-43DC-8752-7C520DB32B2F}"/>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224536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3584744"/>
            <a:ext cx="4253344" cy="2339339"/>
          </a:xfrm>
          <a:prstGeom prst="rect">
            <a:avLst/>
          </a:prstGeom>
        </p:spPr>
      </p:pic>
      <p:pic>
        <p:nvPicPr>
          <p:cNvPr id="9" name="Picture 8">
            <a:extLst>
              <a:ext uri="{FF2B5EF4-FFF2-40B4-BE49-F238E27FC236}">
                <a16:creationId xmlns:a16="http://schemas.microsoft.com/office/drawing/2014/main" id="{3362FE00-3882-42F0-4D63-6A91518F8F86}"/>
              </a:ext>
            </a:extLst>
          </p:cNvPr>
          <p:cNvPicPr>
            <a:picLocks noChangeAspect="1"/>
          </p:cNvPicPr>
          <p:nvPr/>
        </p:nvPicPr>
        <p:blipFill>
          <a:blip r:embed="rId4"/>
          <a:stretch>
            <a:fillRect/>
          </a:stretch>
        </p:blipFill>
        <p:spPr>
          <a:xfrm>
            <a:off x="7710054" y="2972272"/>
            <a:ext cx="3846702" cy="3818501"/>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4793672" y="3572524"/>
            <a:ext cx="920445" cy="523220"/>
          </a:xfrm>
          <a:prstGeom prst="rect">
            <a:avLst/>
          </a:prstGeom>
          <a:noFill/>
        </p:spPr>
        <p:txBody>
          <a:bodyPr wrap="none" rtlCol="0">
            <a:spAutoFit/>
          </a:bodyPr>
          <a:lstStyle/>
          <a:p>
            <a:r>
              <a:rPr lang="en-US" sz="2800" dirty="0"/>
              <a:t>RAM</a:t>
            </a:r>
          </a:p>
        </p:txBody>
      </p:sp>
      <p:sp>
        <p:nvSpPr>
          <p:cNvPr id="12" name="TextBox 11">
            <a:extLst>
              <a:ext uri="{FF2B5EF4-FFF2-40B4-BE49-F238E27FC236}">
                <a16:creationId xmlns:a16="http://schemas.microsoft.com/office/drawing/2014/main" id="{FFF717AD-2B7F-349E-BAF5-0B45CC40820B}"/>
              </a:ext>
            </a:extLst>
          </p:cNvPr>
          <p:cNvSpPr txBox="1"/>
          <p:nvPr/>
        </p:nvSpPr>
        <p:spPr>
          <a:xfrm>
            <a:off x="8232332" y="2698442"/>
            <a:ext cx="1630575" cy="523220"/>
          </a:xfrm>
          <a:prstGeom prst="rect">
            <a:avLst/>
          </a:prstGeom>
          <a:noFill/>
        </p:spPr>
        <p:txBody>
          <a:bodyPr wrap="none" rtlCol="0">
            <a:spAutoFit/>
          </a:bodyPr>
          <a:lstStyle/>
          <a:p>
            <a:r>
              <a:rPr lang="en-US" sz="2800" dirty="0"/>
              <a:t>Hard Disk</a:t>
            </a:r>
          </a:p>
        </p:txBody>
      </p:sp>
      <p:sp>
        <p:nvSpPr>
          <p:cNvPr id="5" name="Dodecagon 4">
            <a:extLst>
              <a:ext uri="{FF2B5EF4-FFF2-40B4-BE49-F238E27FC236}">
                <a16:creationId xmlns:a16="http://schemas.microsoft.com/office/drawing/2014/main" id="{89F1D1B1-1E1F-6C78-556B-23F79BB3EF2B}"/>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6" name="TextBox 5">
            <a:extLst>
              <a:ext uri="{FF2B5EF4-FFF2-40B4-BE49-F238E27FC236}">
                <a16:creationId xmlns:a16="http://schemas.microsoft.com/office/drawing/2014/main" id="{A60F3A66-771C-A2E4-78A4-71BFCBC40353}"/>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18576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sp>
        <p:nvSpPr>
          <p:cNvPr id="17" name="Dodecagon 16">
            <a:extLst>
              <a:ext uri="{FF2B5EF4-FFF2-40B4-BE49-F238E27FC236}">
                <a16:creationId xmlns:a16="http://schemas.microsoft.com/office/drawing/2014/main" id="{4622E343-DD7F-B38C-4533-71C1EF381174}"/>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17399126-FA6C-78CB-C215-E5A926A5030B}"/>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41676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cxnSp>
        <p:nvCxnSpPr>
          <p:cNvPr id="17" name="Straight Arrow Connector 16">
            <a:extLst>
              <a:ext uri="{FF2B5EF4-FFF2-40B4-BE49-F238E27FC236}">
                <a16:creationId xmlns:a16="http://schemas.microsoft.com/office/drawing/2014/main" id="{27483BFD-6A65-591F-1E1B-66F74F8F2981}"/>
              </a:ext>
            </a:extLst>
          </p:cNvPr>
          <p:cNvCxnSpPr>
            <a:cxnSpLocks/>
          </p:cNvCxnSpPr>
          <p:nvPr/>
        </p:nvCxnSpPr>
        <p:spPr>
          <a:xfrm flipH="1">
            <a:off x="6199203" y="933916"/>
            <a:ext cx="5099503" cy="33809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21" name="TextBox 20">
            <a:extLst>
              <a:ext uri="{FF2B5EF4-FFF2-40B4-BE49-F238E27FC236}">
                <a16:creationId xmlns:a16="http://schemas.microsoft.com/office/drawing/2014/main" id="{74A3F020-0782-5168-43D0-4654F088F7CE}"/>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588595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rotWithShape="1">
          <a:blip r:embed="rId3"/>
          <a:srcRect l="23540" t="42998" r="59293" b="16253"/>
          <a:stretch/>
        </p:blipFill>
        <p:spPr>
          <a:xfrm>
            <a:off x="4515815" y="1255460"/>
            <a:ext cx="4291403" cy="560254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5" name="Rectangle 4">
            <a:extLst>
              <a:ext uri="{FF2B5EF4-FFF2-40B4-BE49-F238E27FC236}">
                <a16:creationId xmlns:a16="http://schemas.microsoft.com/office/drawing/2014/main" id="{39DAA270-9796-3224-E168-0CCC9A4D5D04}"/>
              </a:ext>
            </a:extLst>
          </p:cNvPr>
          <p:cNvSpPr/>
          <p:nvPr/>
        </p:nvSpPr>
        <p:spPr>
          <a:xfrm>
            <a:off x="6026753" y="4885665"/>
            <a:ext cx="4862228" cy="584775"/>
          </a:xfrm>
          <a:prstGeom prst="rect">
            <a:avLst/>
          </a:prstGeom>
          <a:solidFill>
            <a:schemeClr val="bg1"/>
          </a:solidFill>
          <a:effectLst>
            <a:glow rad="139700">
              <a:schemeClr val="accent3">
                <a:satMod val="175000"/>
                <a:alpha val="83519"/>
              </a:schemeClr>
            </a:glow>
            <a:softEdge rad="317500"/>
          </a:effectLst>
        </p:spPr>
        <p:txBody>
          <a:bodyPr wrap="non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12" name="TextBox 11">
            <a:extLst>
              <a:ext uri="{FF2B5EF4-FFF2-40B4-BE49-F238E27FC236}">
                <a16:creationId xmlns:a16="http://schemas.microsoft.com/office/drawing/2014/main" id="{F10D2BC8-267F-E699-EB52-FCE021A46045}"/>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50952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6" name="TextBox 15">
            <a:extLst>
              <a:ext uri="{FF2B5EF4-FFF2-40B4-BE49-F238E27FC236}">
                <a16:creationId xmlns:a16="http://schemas.microsoft.com/office/drawing/2014/main" id="{48AFF006-DDDC-0E8E-A2E1-9E49EA5BF1F3}"/>
              </a:ext>
            </a:extLst>
          </p:cNvPr>
          <p:cNvSpPr txBox="1"/>
          <p:nvPr/>
        </p:nvSpPr>
        <p:spPr>
          <a:xfrm>
            <a:off x="5340975" y="161286"/>
            <a:ext cx="68510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4" name="Picture 3">
            <a:extLst>
              <a:ext uri="{FF2B5EF4-FFF2-40B4-BE49-F238E27FC236}">
                <a16:creationId xmlns:a16="http://schemas.microsoft.com/office/drawing/2014/main" id="{ABB53145-E272-2F78-950A-0BE6E85F1B28}"/>
              </a:ext>
            </a:extLst>
          </p:cNvPr>
          <p:cNvPicPr>
            <a:picLocks noChangeAspect="1"/>
          </p:cNvPicPr>
          <p:nvPr/>
        </p:nvPicPr>
        <p:blipFill rotWithShape="1">
          <a:blip r:embed="rId4"/>
          <a:srcRect l="23540" t="42998" r="59293" b="16253"/>
          <a:stretch/>
        </p:blipFill>
        <p:spPr>
          <a:xfrm>
            <a:off x="7439815" y="1226808"/>
            <a:ext cx="4291403" cy="5602540"/>
          </a:xfrm>
          <a:prstGeom prst="rect">
            <a:avLst/>
          </a:prstGeom>
        </p:spPr>
      </p:pic>
      <p:sp>
        <p:nvSpPr>
          <p:cNvPr id="6" name="Rectangle 5">
            <a:extLst>
              <a:ext uri="{FF2B5EF4-FFF2-40B4-BE49-F238E27FC236}">
                <a16:creationId xmlns:a16="http://schemas.microsoft.com/office/drawing/2014/main" id="{0CC31E3E-A27A-02D8-297B-38DE4EE50FBD}"/>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7" name="Dodecagon 6">
            <a:extLst>
              <a:ext uri="{FF2B5EF4-FFF2-40B4-BE49-F238E27FC236}">
                <a16:creationId xmlns:a16="http://schemas.microsoft.com/office/drawing/2014/main" id="{32D82D94-4029-2007-65F7-EFBEB36B8621}"/>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Tree>
    <p:extLst>
      <p:ext uri="{BB962C8B-B14F-4D97-AF65-F5344CB8AC3E}">
        <p14:creationId xmlns:p14="http://schemas.microsoft.com/office/powerpoint/2010/main" val="2203242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30BB6D18-85FA-6817-2511-ADD47AF0E57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“important information” at “Zone C, Column 5, Row 40”</a:t>
            </a:r>
          </a:p>
        </p:txBody>
      </p:sp>
      <p:sp>
        <p:nvSpPr>
          <p:cNvPr id="8" name="TextBox 7">
            <a:extLst>
              <a:ext uri="{FF2B5EF4-FFF2-40B4-BE49-F238E27FC236}">
                <a16:creationId xmlns:a16="http://schemas.microsoft.com/office/drawing/2014/main" id="{E73155FA-4114-4C1D-10AC-7B067A0DA1E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99009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8" name="TextBox 7">
            <a:extLst>
              <a:ext uri="{FF2B5EF4-FFF2-40B4-BE49-F238E27FC236}">
                <a16:creationId xmlns:a16="http://schemas.microsoft.com/office/drawing/2014/main" id="{4CA72CCB-2BB7-7365-9000-33841AB51052}"/>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F656DB7-709E-B40E-7D63-CD0F20E4C61E}"/>
              </a:ext>
            </a:extLst>
          </p:cNvPr>
          <p:cNvSpPr txBox="1"/>
          <p:nvPr/>
        </p:nvSpPr>
        <p:spPr>
          <a:xfrm>
            <a:off x="3439692" y="4459612"/>
            <a:ext cx="400012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p:txBody>
      </p:sp>
      <p:sp>
        <p:nvSpPr>
          <p:cNvPr id="10" name="TextBox 9">
            <a:extLst>
              <a:ext uri="{FF2B5EF4-FFF2-40B4-BE49-F238E27FC236}">
                <a16:creationId xmlns:a16="http://schemas.microsoft.com/office/drawing/2014/main" id="{0682D25D-438A-329B-60FC-B58AC57936A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398323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E1D7F484-2F68-DE48-C490-BD318BB0278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9D2441D-11CF-5A04-C96C-9AAA749FD442}"/>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5E07A4D5-504B-4504-203F-F4A73B745A0D}"/>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104883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159972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
        <p:nvSpPr>
          <p:cNvPr id="8" name="TextBox 7">
            <a:extLst>
              <a:ext uri="{FF2B5EF4-FFF2-40B4-BE49-F238E27FC236}">
                <a16:creationId xmlns:a16="http://schemas.microsoft.com/office/drawing/2014/main" id="{0BD63308-3F67-979D-7C3B-60DF76E17F78}"/>
              </a:ext>
            </a:extLst>
          </p:cNvPr>
          <p:cNvSpPr txBox="1"/>
          <p:nvPr/>
        </p:nvSpPr>
        <p:spPr>
          <a:xfrm>
            <a:off x="5354830" y="5395263"/>
            <a:ext cx="1704109" cy="461665"/>
          </a:xfrm>
          <a:prstGeom prst="rect">
            <a:avLst/>
          </a:prstGeom>
          <a:solidFill>
            <a:srgbClr val="FF9300"/>
          </a:solidFill>
        </p:spPr>
        <p:txBody>
          <a:bodyPr wrap="square" rtlCol="0">
            <a:spAutoFit/>
          </a:bodyPr>
          <a:lstStyle/>
          <a:p>
            <a:pPr algn="ctr"/>
            <a:r>
              <a:rPr lang="en-US" sz="2400" b="1" dirty="0"/>
              <a:t>variable</a:t>
            </a:r>
          </a:p>
        </p:txBody>
      </p:sp>
    </p:spTree>
    <p:extLst>
      <p:ext uri="{BB962C8B-B14F-4D97-AF65-F5344CB8AC3E}">
        <p14:creationId xmlns:p14="http://schemas.microsoft.com/office/powerpoint/2010/main" val="186017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Core concept: </a:t>
            </a:r>
            <a:r>
              <a:rPr lang="en-US" dirty="0">
                <a:latin typeface="Courier" pitchFamily="2" charset="0"/>
              </a:rPr>
              <a:t>variables</a:t>
            </a:r>
          </a:p>
        </p:txBody>
      </p:sp>
      <p:sp>
        <p:nvSpPr>
          <p:cNvPr id="3" name="Content Placeholder 2">
            <a:extLst>
              <a:ext uri="{FF2B5EF4-FFF2-40B4-BE49-F238E27FC236}">
                <a16:creationId xmlns:a16="http://schemas.microsoft.com/office/drawing/2014/main" id="{D4C1B6D1-244E-734C-9FE2-5206E0CD564D}"/>
              </a:ext>
            </a:extLst>
          </p:cNvPr>
          <p:cNvSpPr>
            <a:spLocks noGrp="1"/>
          </p:cNvSpPr>
          <p:nvPr>
            <p:ph idx="1"/>
          </p:nvPr>
        </p:nvSpPr>
        <p:spPr>
          <a:ln w="57150">
            <a:noFill/>
          </a:ln>
        </p:spPr>
        <p:txBody>
          <a:bodyPr anchor="t"/>
          <a:lstStyle/>
          <a:p>
            <a:r>
              <a:rPr lang="en-US" sz="3200" dirty="0"/>
              <a:t>In CS, a </a:t>
            </a:r>
            <a:r>
              <a:rPr lang="en-US" sz="3200" b="1" dirty="0">
                <a:effectLst>
                  <a:glow rad="101600">
                    <a:srgbClr val="FFC000">
                      <a:alpha val="60000"/>
                    </a:srgbClr>
                  </a:glow>
                </a:effectLst>
                <a:latin typeface="Courier" pitchFamily="2" charset="0"/>
              </a:rPr>
              <a:t>variable</a:t>
            </a:r>
            <a:r>
              <a:rPr lang="en-US" sz="3200" dirty="0"/>
              <a:t> is a place to store a piece of data</a:t>
            </a:r>
          </a:p>
          <a:p>
            <a:r>
              <a:rPr lang="en-US" sz="3200" dirty="0"/>
              <a:t>In Python, variables are:</a:t>
            </a:r>
          </a:p>
          <a:p>
            <a:pPr lvl="1"/>
            <a:r>
              <a:rPr lang="en-US" sz="2800" b="1" dirty="0"/>
              <a:t>declared</a:t>
            </a:r>
            <a:r>
              <a:rPr lang="en-US" sz="2800" dirty="0"/>
              <a:t> by giving them a name</a:t>
            </a:r>
          </a:p>
          <a:p>
            <a:pPr lvl="1"/>
            <a:r>
              <a:rPr lang="en-US" sz="2800" b="1" dirty="0"/>
              <a:t>assigned</a:t>
            </a:r>
            <a:r>
              <a:rPr lang="en-US" sz="2800" dirty="0"/>
              <a:t> using the equals sign</a:t>
            </a:r>
            <a:endParaRPr lang="en-US" sz="2800" b="1" dirty="0"/>
          </a:p>
          <a:p>
            <a:r>
              <a:rPr lang="en-US" sz="3200" dirty="0"/>
              <a:t>Example:</a:t>
            </a:r>
          </a:p>
          <a:p>
            <a:pPr marL="0" indent="0" algn="ctr">
              <a:buNone/>
            </a:pPr>
            <a:r>
              <a:rPr lang="en-US" sz="4400" dirty="0">
                <a:latin typeface="Courier" pitchFamily="2" charset="0"/>
              </a:rPr>
              <a:t>x = 3</a:t>
            </a:r>
          </a:p>
        </p:txBody>
      </p:sp>
      <p:grpSp>
        <p:nvGrpSpPr>
          <p:cNvPr id="4" name="Group 3">
            <a:extLst>
              <a:ext uri="{FF2B5EF4-FFF2-40B4-BE49-F238E27FC236}">
                <a16:creationId xmlns:a16="http://schemas.microsoft.com/office/drawing/2014/main" id="{72BFFAB6-D5A1-F34F-AB95-8374F7CDEED1}"/>
              </a:ext>
            </a:extLst>
          </p:cNvPr>
          <p:cNvGrpSpPr/>
          <p:nvPr/>
        </p:nvGrpSpPr>
        <p:grpSpPr>
          <a:xfrm>
            <a:off x="4379889" y="3864688"/>
            <a:ext cx="2438693" cy="1290311"/>
            <a:chOff x="2132837" y="3008880"/>
            <a:chExt cx="2438693" cy="1290311"/>
          </a:xfrm>
        </p:grpSpPr>
        <p:sp>
          <p:nvSpPr>
            <p:cNvPr id="5" name="TextBox 4">
              <a:extLst>
                <a:ext uri="{FF2B5EF4-FFF2-40B4-BE49-F238E27FC236}">
                  <a16:creationId xmlns:a16="http://schemas.microsoft.com/office/drawing/2014/main" id="{415DAE3E-7203-E443-A329-CD820AE671B7}"/>
                </a:ext>
              </a:extLst>
            </p:cNvPr>
            <p:cNvSpPr txBox="1"/>
            <p:nvPr/>
          </p:nvSpPr>
          <p:spPr>
            <a:xfrm>
              <a:off x="2132837" y="3468194"/>
              <a:ext cx="1651414" cy="830997"/>
            </a:xfrm>
            <a:prstGeom prst="rect">
              <a:avLst/>
            </a:prstGeom>
            <a:noFill/>
          </p:spPr>
          <p:txBody>
            <a:bodyPr wrap="none" rtlCol="0">
              <a:spAutoFit/>
            </a:bodyPr>
            <a:lstStyle/>
            <a:p>
              <a:pPr algn="ctr"/>
              <a:r>
                <a:rPr lang="en-US" sz="2400" dirty="0">
                  <a:solidFill>
                    <a:srgbClr val="003470"/>
                  </a:solidFill>
                </a:rPr>
                <a:t>declaring </a:t>
              </a:r>
            </a:p>
            <a:p>
              <a:pPr algn="ctr"/>
              <a:r>
                <a:rPr lang="en-US" sz="2400" dirty="0">
                  <a:solidFill>
                    <a:srgbClr val="003470"/>
                  </a:solidFill>
                </a:rPr>
                <a:t>a variable </a:t>
              </a:r>
              <a:r>
                <a:rPr lang="en-US" sz="2400" dirty="0">
                  <a:solidFill>
                    <a:srgbClr val="003470"/>
                  </a:solidFill>
                  <a:latin typeface="Courier" pitchFamily="2" charset="0"/>
                </a:rPr>
                <a:t>x</a:t>
              </a:r>
            </a:p>
          </p:txBody>
        </p:sp>
        <p:sp>
          <p:nvSpPr>
            <p:cNvPr id="6" name="Circular Arrow 5">
              <a:extLst>
                <a:ext uri="{FF2B5EF4-FFF2-40B4-BE49-F238E27FC236}">
                  <a16:creationId xmlns:a16="http://schemas.microsoft.com/office/drawing/2014/main" id="{1A5BC539-EC5A-6E48-9B57-9589AAD8833F}"/>
                </a:ext>
              </a:extLst>
            </p:cNvPr>
            <p:cNvSpPr/>
            <p:nvPr/>
          </p:nvSpPr>
          <p:spPr>
            <a:xfrm rot="1788882" flipV="1">
              <a:off x="3372033" y="3008880"/>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94A6572A-76B6-5045-9110-E6947FA3AD1C}"/>
              </a:ext>
            </a:extLst>
          </p:cNvPr>
          <p:cNvSpPr txBox="1"/>
          <p:nvPr/>
        </p:nvSpPr>
        <p:spPr>
          <a:xfrm>
            <a:off x="6773616" y="4897116"/>
            <a:ext cx="2125903" cy="830997"/>
          </a:xfrm>
          <a:prstGeom prst="rect">
            <a:avLst/>
          </a:prstGeom>
          <a:noFill/>
        </p:spPr>
        <p:txBody>
          <a:bodyPr wrap="none" rtlCol="0">
            <a:spAutoFit/>
          </a:bodyPr>
          <a:lstStyle/>
          <a:p>
            <a:pPr algn="ctr"/>
            <a:r>
              <a:rPr lang="en-US" sz="2400" dirty="0">
                <a:solidFill>
                  <a:srgbClr val="003470"/>
                </a:solidFill>
              </a:rPr>
              <a:t>assigning </a:t>
            </a:r>
          </a:p>
          <a:p>
            <a:pPr algn="ctr"/>
            <a:r>
              <a:rPr lang="en-US" sz="2400" dirty="0">
                <a:solidFill>
                  <a:srgbClr val="003470"/>
                </a:solidFill>
              </a:rPr>
              <a:t>the value 3 to </a:t>
            </a:r>
            <a:r>
              <a:rPr lang="en-US" sz="2400" dirty="0">
                <a:solidFill>
                  <a:srgbClr val="003470"/>
                </a:solidFill>
                <a:latin typeface="Courier" pitchFamily="2" charset="0"/>
              </a:rPr>
              <a:t>x</a:t>
            </a:r>
          </a:p>
        </p:txBody>
      </p:sp>
      <p:sp>
        <p:nvSpPr>
          <p:cNvPr id="10" name="Left Bracket 9">
            <a:extLst>
              <a:ext uri="{FF2B5EF4-FFF2-40B4-BE49-F238E27FC236}">
                <a16:creationId xmlns:a16="http://schemas.microsoft.com/office/drawing/2014/main" id="{F9B767F7-CD6B-4347-822D-D4691F3C05FC}"/>
              </a:ext>
            </a:extLst>
          </p:cNvPr>
          <p:cNvSpPr/>
          <p:nvPr/>
        </p:nvSpPr>
        <p:spPr>
          <a:xfrm rot="16200000">
            <a:off x="7720826" y="4352516"/>
            <a:ext cx="182932" cy="773971"/>
          </a:xfrm>
          <a:prstGeom prst="leftBracket">
            <a:avLst/>
          </a:prstGeom>
          <a:ln w="57150">
            <a:solidFill>
              <a:srgbClr val="0034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8691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numeric values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69268" y="1459854"/>
            <a:ext cx="7315200" cy="5120640"/>
          </a:xfrm>
        </p:spPr>
        <p:txBody>
          <a:bodyPr>
            <a:normAutofit/>
          </a:bodyPr>
          <a:lstStyle/>
          <a:p>
            <a:r>
              <a:rPr lang="en-US" sz="2800" dirty="0"/>
              <a:t>Two kinds of </a:t>
            </a:r>
            <a:r>
              <a:rPr lang="en-US" sz="2800" b="1" dirty="0">
                <a:effectLst>
                  <a:glow rad="101600">
                    <a:srgbClr val="FFC000">
                      <a:alpha val="60000"/>
                    </a:srgbClr>
                  </a:glow>
                </a:effectLst>
              </a:rPr>
              <a:t>numbers</a:t>
            </a:r>
            <a:r>
              <a:rPr lang="en-US" sz="2800" dirty="0"/>
              <a:t> in CS:</a:t>
            </a:r>
          </a:p>
          <a:p>
            <a:pPr lvl="1"/>
            <a:r>
              <a:rPr lang="en-US" sz="2400" dirty="0"/>
              <a:t>integers (“whole numbers”)</a:t>
            </a:r>
          </a:p>
          <a:p>
            <a:pPr lvl="1"/>
            <a:r>
              <a:rPr lang="en-US" sz="2400" dirty="0"/>
              <a:t>floats (“decimals” or “floating point numbers”)</a:t>
            </a:r>
          </a:p>
          <a:p>
            <a:r>
              <a:rPr lang="en-US" sz="2800" dirty="0"/>
              <a:t>In Python, the kind of number is implied by whether or not the number contains a </a:t>
            </a:r>
            <a:r>
              <a:rPr lang="en-US" sz="2800" b="1" dirty="0"/>
              <a:t>decimal point</a:t>
            </a:r>
          </a:p>
          <a:p>
            <a:r>
              <a:rPr lang="en-US" sz="2800" dirty="0"/>
              <a:t>Example:</a:t>
            </a:r>
          </a:p>
          <a:p>
            <a:pPr marL="0" indent="0" algn="ctr">
              <a:buNone/>
            </a:pPr>
            <a:r>
              <a:rPr lang="en-US" sz="5400" dirty="0">
                <a:latin typeface="Courier" pitchFamily="2" charset="0"/>
              </a:rPr>
              <a:t>x = 3</a:t>
            </a:r>
          </a:p>
          <a:p>
            <a:pPr marL="0" indent="0" algn="ctr">
              <a:buNone/>
            </a:pPr>
            <a:r>
              <a:rPr lang="en-US" sz="5400" dirty="0">
                <a:latin typeface="Courier" pitchFamily="2" charset="0"/>
              </a:rPr>
              <a:t>x = 3.0</a:t>
            </a:r>
          </a:p>
          <a:p>
            <a:pPr marL="0" indent="0" algn="ctr">
              <a:buNone/>
            </a:pPr>
            <a:endParaRPr lang="en-US" sz="5400" dirty="0">
              <a:latin typeface="Courier" pitchFamily="2" charset="0"/>
            </a:endParaRPr>
          </a:p>
          <a:p>
            <a:endParaRPr lang="en-US" sz="2800" dirty="0"/>
          </a:p>
          <a:p>
            <a:endParaRPr lang="en-US" sz="2800" dirty="0"/>
          </a:p>
        </p:txBody>
      </p:sp>
    </p:spTree>
    <p:extLst>
      <p:ext uri="{BB962C8B-B14F-4D97-AF65-F5344CB8AC3E}">
        <p14:creationId xmlns:p14="http://schemas.microsoft.com/office/powerpoint/2010/main" val="1054925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strings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83123" y="1123837"/>
            <a:ext cx="7315200" cy="5120640"/>
          </a:xfrm>
        </p:spPr>
        <p:txBody>
          <a:bodyPr>
            <a:normAutofit lnSpcReduction="10000"/>
          </a:bodyPr>
          <a:lstStyle/>
          <a:p>
            <a:r>
              <a:rPr lang="en-US" sz="2800" dirty="0"/>
              <a:t>In CS, a sequence of characters that isn’t a number is called a </a:t>
            </a:r>
            <a:r>
              <a:rPr lang="en-US" sz="2800" b="1" dirty="0">
                <a:effectLst>
                  <a:glow rad="101600">
                    <a:srgbClr val="FFC000">
                      <a:alpha val="60000"/>
                    </a:srgbClr>
                  </a:glow>
                </a:effectLst>
                <a:latin typeface="Courier" pitchFamily="2" charset="0"/>
              </a:rPr>
              <a:t>string</a:t>
            </a:r>
            <a:endParaRPr lang="en-US" sz="2800" dirty="0">
              <a:latin typeface="Courier" pitchFamily="2" charset="0"/>
            </a:endParaRPr>
          </a:p>
          <a:p>
            <a:r>
              <a:rPr lang="en-US" sz="2800" dirty="0"/>
              <a:t>In Python, a string is declared using </a:t>
            </a:r>
            <a:r>
              <a:rPr lang="en-US" sz="2800" b="1" dirty="0"/>
              <a:t>quotation marks</a:t>
            </a:r>
          </a:p>
          <a:p>
            <a:r>
              <a:rPr lang="en-US" sz="2800" dirty="0"/>
              <a:t>Strings can contain letters, numbers, spaces, and special characters</a:t>
            </a:r>
          </a:p>
          <a:p>
            <a:r>
              <a:rPr lang="en-US" sz="2800" dirty="0"/>
              <a:t>Example:</a:t>
            </a:r>
          </a:p>
          <a:p>
            <a:endParaRPr lang="en-US" dirty="0"/>
          </a:p>
          <a:p>
            <a:pPr marL="0" indent="0" algn="ctr">
              <a:buNone/>
            </a:pPr>
            <a:r>
              <a:rPr lang="en-US" sz="4400" dirty="0">
                <a:latin typeface="Courier" pitchFamily="2" charset="0"/>
              </a:rPr>
              <a:t>x = “Jordan”</a:t>
            </a:r>
          </a:p>
          <a:p>
            <a:pPr marL="0" indent="0" algn="ctr">
              <a:buNone/>
            </a:pPr>
            <a:r>
              <a:rPr lang="en-US" sz="4400" dirty="0">
                <a:latin typeface="Courier" pitchFamily="2" charset="0"/>
              </a:rPr>
              <a:t>x = “Stoddard G2”</a:t>
            </a:r>
          </a:p>
          <a:p>
            <a:pPr marL="0" indent="0" algn="ctr">
              <a:buNone/>
            </a:pPr>
            <a:endParaRPr lang="en-US" sz="4400" dirty="0">
              <a:latin typeface="Courier" pitchFamily="2" charset="0"/>
            </a:endParaRPr>
          </a:p>
          <a:p>
            <a:endParaRPr lang="en-US" dirty="0"/>
          </a:p>
          <a:p>
            <a:endParaRPr lang="en-US" dirty="0"/>
          </a:p>
        </p:txBody>
      </p:sp>
    </p:spTree>
    <p:extLst>
      <p:ext uri="{BB962C8B-B14F-4D97-AF65-F5344CB8AC3E}">
        <p14:creationId xmlns:p14="http://schemas.microsoft.com/office/powerpoint/2010/main" val="420524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F5AD3-3834-EB46-8F5B-60525176AD0E}"/>
              </a:ext>
            </a:extLst>
          </p:cNvPr>
          <p:cNvSpPr>
            <a:spLocks noGrp="1"/>
          </p:cNvSpPr>
          <p:nvPr>
            <p:ph type="title"/>
          </p:nvPr>
        </p:nvSpPr>
        <p:spPr/>
        <p:txBody>
          <a:bodyPr/>
          <a:lstStyle/>
          <a:p>
            <a:r>
              <a:rPr lang="en-US" dirty="0"/>
              <a:t>Core concept: </a:t>
            </a:r>
            <a:r>
              <a:rPr lang="en-US" dirty="0">
                <a:latin typeface="Courier" pitchFamily="2" charset="0"/>
              </a:rPr>
              <a:t>print()</a:t>
            </a:r>
            <a:endParaRPr lang="en-US" dirty="0"/>
          </a:p>
        </p:txBody>
      </p:sp>
      <p:sp>
        <p:nvSpPr>
          <p:cNvPr id="8" name="Content Placeholder 7">
            <a:extLst>
              <a:ext uri="{FF2B5EF4-FFF2-40B4-BE49-F238E27FC236}">
                <a16:creationId xmlns:a16="http://schemas.microsoft.com/office/drawing/2014/main" id="{39E00B62-D79D-CF45-98B7-70D72DE4B7A9}"/>
              </a:ext>
            </a:extLst>
          </p:cNvPr>
          <p:cNvSpPr>
            <a:spLocks noGrp="1"/>
          </p:cNvSpPr>
          <p:nvPr>
            <p:ph idx="1"/>
          </p:nvPr>
        </p:nvSpPr>
        <p:spPr/>
        <p:txBody>
          <a:bodyPr>
            <a:normAutofit/>
          </a:bodyPr>
          <a:lstStyle/>
          <a:p>
            <a:r>
              <a:rPr lang="en-US" sz="2800" dirty="0"/>
              <a:t>A function is a procedure / routine that takes in some input and does something with it (just like in math)</a:t>
            </a:r>
          </a:p>
          <a:p>
            <a:r>
              <a:rPr lang="en-US" sz="2800" dirty="0"/>
              <a:t>In Python, the </a:t>
            </a:r>
            <a:r>
              <a:rPr lang="en-US" sz="2800" b="1" dirty="0">
                <a:effectLst>
                  <a:glow rad="101600">
                    <a:srgbClr val="FFC000">
                      <a:alpha val="60000"/>
                    </a:srgbClr>
                  </a:glow>
                </a:effectLst>
                <a:latin typeface="Courier" pitchFamily="2" charset="0"/>
              </a:rPr>
              <a:t>print()</a:t>
            </a:r>
            <a:r>
              <a:rPr lang="en-US" sz="2800" dirty="0"/>
              <a:t> function takes in a value and outputs the value to the console</a:t>
            </a:r>
          </a:p>
          <a:p>
            <a:r>
              <a:rPr lang="en-US" sz="2800" dirty="0"/>
              <a:t>This seems silly now, but will come in handy in lab when you write/run your first program inside a </a:t>
            </a:r>
            <a:r>
              <a:rPr lang="en-US" sz="2800" b="1" dirty="0"/>
              <a:t>file</a:t>
            </a:r>
          </a:p>
        </p:txBody>
      </p:sp>
    </p:spTree>
    <p:extLst>
      <p:ext uri="{BB962C8B-B14F-4D97-AF65-F5344CB8AC3E}">
        <p14:creationId xmlns:p14="http://schemas.microsoft.com/office/powerpoint/2010/main" val="160066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503</TotalTime>
  <Words>1247</Words>
  <Application>Microsoft Macintosh PowerPoint</Application>
  <PresentationFormat>Widescreen</PresentationFormat>
  <Paragraphs>247</Paragraphs>
  <Slides>46</Slides>
  <Notes>32</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Consolas</vt:lpstr>
      <vt:lpstr>Corbel</vt:lpstr>
      <vt:lpstr>Courier</vt:lpstr>
      <vt:lpstr>Source Sans Pro</vt:lpstr>
      <vt:lpstr>Wingdings 2</vt:lpstr>
      <vt:lpstr>Frame</vt:lpstr>
      <vt:lpstr>Intro to Coding with Python– Intro to Python </vt:lpstr>
      <vt:lpstr>Plan for Today</vt:lpstr>
      <vt:lpstr>PowerPoint Presentation</vt:lpstr>
      <vt:lpstr>PowerPoint Presentation</vt:lpstr>
      <vt:lpstr>PowerPoint Presentation</vt:lpstr>
      <vt:lpstr>Quick digression</vt:lpstr>
      <vt:lpstr>PowerPoint Presentation</vt:lpstr>
      <vt:lpstr>Core Concepts to Get Us Started</vt:lpstr>
      <vt:lpstr>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Example</vt:lpstr>
      <vt:lpstr>Pair Programming </vt:lpstr>
      <vt:lpstr>A problematic (but common) model</vt:lpstr>
      <vt:lpstr>A better model: “pair programming”</vt:lpstr>
      <vt:lpstr>Two complimentary roles</vt:lpstr>
      <vt:lpstr>A common analogy</vt:lpstr>
      <vt:lpstr>Navigator vs. driver: different focus</vt:lpstr>
      <vt:lpstr>Coding Environment</vt:lpstr>
      <vt:lpstr>Spyder</vt:lpstr>
      <vt:lpstr>Variables</vt:lpstr>
      <vt:lpstr>Storage</vt:lpstr>
      <vt:lpstr>Storage</vt:lpstr>
      <vt:lpstr>Storage</vt:lpstr>
      <vt:lpstr>Storage</vt:lpstr>
      <vt:lpstr>Storage</vt:lpstr>
      <vt:lpstr>Storage</vt:lpstr>
      <vt:lpstr>Storage</vt:lpstr>
      <vt:lpstr>Storage</vt:lpstr>
      <vt:lpstr>Storage</vt:lpstr>
      <vt:lpstr>Storage</vt:lpstr>
      <vt:lpstr>Storage</vt:lpstr>
      <vt:lpstr>Core concept: variables</vt:lpstr>
      <vt:lpstr>Core concept: numeric values</vt:lpstr>
      <vt:lpstr>Core concept: strings</vt:lpstr>
      <vt:lpstr>Core concept: print()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18</cp:revision>
  <dcterms:created xsi:type="dcterms:W3CDTF">2023-08-03T18:49:17Z</dcterms:created>
  <dcterms:modified xsi:type="dcterms:W3CDTF">2023-12-11T19:04:06Z</dcterms:modified>
</cp:coreProperties>
</file>